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ptos"/>
      </a:defRPr>
    </a:lvl1pPr>
    <a:lvl2pPr indent="228600" latinLnBrk="0">
      <a:defRPr sz="1200">
        <a:latin typeface="+mn-lt"/>
        <a:ea typeface="+mn-ea"/>
        <a:cs typeface="+mn-cs"/>
        <a:sym typeface="Aptos"/>
      </a:defRPr>
    </a:lvl2pPr>
    <a:lvl3pPr indent="457200" latinLnBrk="0">
      <a:defRPr sz="1200">
        <a:latin typeface="+mn-lt"/>
        <a:ea typeface="+mn-ea"/>
        <a:cs typeface="+mn-cs"/>
        <a:sym typeface="Aptos"/>
      </a:defRPr>
    </a:lvl3pPr>
    <a:lvl4pPr indent="685800" latinLnBrk="0">
      <a:defRPr sz="1200">
        <a:latin typeface="+mn-lt"/>
        <a:ea typeface="+mn-ea"/>
        <a:cs typeface="+mn-cs"/>
        <a:sym typeface="Aptos"/>
      </a:defRPr>
    </a:lvl4pPr>
    <a:lvl5pPr indent="914400" latinLnBrk="0">
      <a:defRPr sz="1200">
        <a:latin typeface="+mn-lt"/>
        <a:ea typeface="+mn-ea"/>
        <a:cs typeface="+mn-cs"/>
        <a:sym typeface="Aptos"/>
      </a:defRPr>
    </a:lvl5pPr>
    <a:lvl6pPr indent="1143000" latinLnBrk="0">
      <a:defRPr sz="1200">
        <a:latin typeface="+mn-lt"/>
        <a:ea typeface="+mn-ea"/>
        <a:cs typeface="+mn-cs"/>
        <a:sym typeface="Aptos"/>
      </a:defRPr>
    </a:lvl6pPr>
    <a:lvl7pPr indent="1371600" latinLnBrk="0">
      <a:defRPr sz="1200">
        <a:latin typeface="+mn-lt"/>
        <a:ea typeface="+mn-ea"/>
        <a:cs typeface="+mn-cs"/>
        <a:sym typeface="Aptos"/>
      </a:defRPr>
    </a:lvl7pPr>
    <a:lvl8pPr indent="1600200" latinLnBrk="0">
      <a:defRPr sz="1200">
        <a:latin typeface="+mn-lt"/>
        <a:ea typeface="+mn-ea"/>
        <a:cs typeface="+mn-cs"/>
        <a:sym typeface="Aptos"/>
      </a:defRPr>
    </a:lvl8pPr>
    <a:lvl9pPr indent="1828800" latinLnBrk="0">
      <a:defRPr sz="1200">
        <a:latin typeface="+mn-lt"/>
        <a:ea typeface="+mn-ea"/>
        <a:cs typeface="+mn-cs"/>
        <a:sym typeface="Apto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" y="0"/>
            <a:ext cx="12188727" cy="6859589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 txBox="1"/>
          <p:nvPr>
            <p:ph type="title"/>
          </p:nvPr>
        </p:nvSpPr>
        <p:spPr>
          <a:xfrm>
            <a:off x="1781075" y="3357786"/>
            <a:ext cx="5184578" cy="1224137"/>
          </a:xfrm>
          <a:prstGeom prst="rect">
            <a:avLst/>
          </a:prstGeom>
        </p:spPr>
        <p:txBody>
          <a:bodyPr lIns="49785" tIns="49785" rIns="49785" bIns="49785" anchor="t"/>
          <a:lstStyle>
            <a:lvl1pPr defTabSz="995689">
              <a:lnSpc>
                <a:spcPct val="100000"/>
              </a:lnSpc>
              <a:defRPr sz="7200">
                <a:solidFill>
                  <a:srgbClr val="B2D31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11305457" y="6440768"/>
            <a:ext cx="281787" cy="272385"/>
          </a:xfrm>
          <a:prstGeom prst="rect">
            <a:avLst/>
          </a:prstGeom>
        </p:spPr>
        <p:txBody>
          <a:bodyPr lIns="49785" tIns="49785" rIns="49785" bIns="49785"/>
          <a:lstStyle>
            <a:lvl1pPr defTabSz="995689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4" y="1239"/>
            <a:ext cx="12190402" cy="6857102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/>
          <p:nvPr>
            <p:ph type="title"/>
          </p:nvPr>
        </p:nvSpPr>
        <p:spPr>
          <a:xfrm>
            <a:off x="615870" y="189434"/>
            <a:ext cx="10971374" cy="798753"/>
          </a:xfrm>
          <a:prstGeom prst="rect">
            <a:avLst/>
          </a:prstGeom>
        </p:spPr>
        <p:txBody>
          <a:bodyPr lIns="49785" tIns="49785" rIns="49785" bIns="49785"/>
          <a:lstStyle>
            <a:lvl1pPr defTabSz="995689">
              <a:lnSpc>
                <a:spcPct val="100000"/>
              </a:lnSpc>
              <a:defRPr b="1" sz="4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615870" y="1485578"/>
            <a:ext cx="10971374" cy="4824535"/>
          </a:xfrm>
          <a:prstGeom prst="rect">
            <a:avLst/>
          </a:prstGeom>
        </p:spPr>
        <p:txBody>
          <a:bodyPr lIns="49785" tIns="49785" rIns="49785" bIns="49785"/>
          <a:lstStyle>
            <a:lvl1pPr marL="373383" indent="-373383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73383" indent="124461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73383" indent="622306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73383" indent="1120151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73383" indent="1617996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11305457" y="6476495"/>
            <a:ext cx="281787" cy="272385"/>
          </a:xfrm>
          <a:prstGeom prst="rect">
            <a:avLst/>
          </a:prstGeom>
        </p:spPr>
        <p:txBody>
          <a:bodyPr lIns="49785" tIns="49785" rIns="49785" bIns="49785"/>
          <a:lstStyle>
            <a:lvl1pPr defTabSz="995689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2" y="0"/>
            <a:ext cx="12188727" cy="685958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Body Level One…"/>
          <p:cNvSpPr txBox="1"/>
          <p:nvPr>
            <p:ph type="body" idx="1"/>
          </p:nvPr>
        </p:nvSpPr>
        <p:spPr>
          <a:xfrm>
            <a:off x="615870" y="1485578"/>
            <a:ext cx="10971374" cy="4824536"/>
          </a:xfrm>
          <a:prstGeom prst="rect">
            <a:avLst/>
          </a:prstGeom>
        </p:spPr>
        <p:txBody>
          <a:bodyPr lIns="49785" tIns="49785" rIns="49785" bIns="49785"/>
          <a:lstStyle>
            <a:lvl1pPr marL="373383" indent="-373383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73383" indent="124461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73383" indent="622306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73383" indent="1120151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73383" indent="1617996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Title Text"/>
          <p:cNvSpPr txBox="1"/>
          <p:nvPr>
            <p:ph type="title"/>
          </p:nvPr>
        </p:nvSpPr>
        <p:spPr>
          <a:xfrm>
            <a:off x="615870" y="189434"/>
            <a:ext cx="10971373" cy="798753"/>
          </a:xfrm>
          <a:prstGeom prst="rect">
            <a:avLst/>
          </a:prstGeom>
        </p:spPr>
        <p:txBody>
          <a:bodyPr lIns="49785" tIns="49785" rIns="49785" bIns="49785"/>
          <a:lstStyle>
            <a:lvl1pPr defTabSz="995689">
              <a:lnSpc>
                <a:spcPct val="100000"/>
              </a:lnSpc>
              <a:defRPr b="1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305457" y="6476495"/>
            <a:ext cx="281787" cy="272385"/>
          </a:xfrm>
          <a:prstGeom prst="rect">
            <a:avLst/>
          </a:prstGeom>
        </p:spPr>
        <p:txBody>
          <a:bodyPr lIns="49785" tIns="49785" rIns="49785" bIns="49785"/>
          <a:lstStyle>
            <a:lvl1pPr defTabSz="995689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4" y="1239"/>
            <a:ext cx="12190402" cy="685710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11305457" y="6440768"/>
            <a:ext cx="281787" cy="272385"/>
          </a:xfrm>
          <a:prstGeom prst="rect">
            <a:avLst/>
          </a:prstGeom>
        </p:spPr>
        <p:txBody>
          <a:bodyPr lIns="49785" tIns="49785" rIns="49785" bIns="49785"/>
          <a:lstStyle>
            <a:lvl1pPr defTabSz="995689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4" y="1239"/>
            <a:ext cx="12190402" cy="685710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11305457" y="6440768"/>
            <a:ext cx="281787" cy="272385"/>
          </a:xfrm>
          <a:prstGeom prst="rect">
            <a:avLst/>
          </a:prstGeom>
        </p:spPr>
        <p:txBody>
          <a:bodyPr lIns="49785" tIns="49785" rIns="49785" bIns="49785"/>
          <a:lstStyle>
            <a:lvl1pPr defTabSz="995689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4" y="1239"/>
            <a:ext cx="12190402" cy="685710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960633" y="5229993"/>
            <a:ext cx="3988796" cy="912862"/>
          </a:xfrm>
          <a:prstGeom prst="rect">
            <a:avLst/>
          </a:prstGeom>
        </p:spPr>
        <p:txBody>
          <a:bodyPr lIns="49785" tIns="49785" rIns="49785" bIns="49785"/>
          <a:lstStyle>
            <a:lvl1pPr marL="0" indent="0" defTabSz="99568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97844" defTabSz="99568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95689" defTabSz="99568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493534" defTabSz="99568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91379" defTabSz="99568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Title Text"/>
          <p:cNvSpPr txBox="1"/>
          <p:nvPr>
            <p:ph type="title"/>
          </p:nvPr>
        </p:nvSpPr>
        <p:spPr>
          <a:xfrm>
            <a:off x="960633" y="774841"/>
            <a:ext cx="6077027" cy="2078889"/>
          </a:xfrm>
          <a:prstGeom prst="rect">
            <a:avLst/>
          </a:prstGeom>
        </p:spPr>
        <p:txBody>
          <a:bodyPr lIns="49785" tIns="49785" rIns="49785" bIns="49785" anchor="t"/>
          <a:lstStyle>
            <a:lvl1pPr defTabSz="995689">
              <a:lnSpc>
                <a:spcPct val="100000"/>
              </a:lnSpc>
              <a:defRPr sz="5800">
                <a:solidFill>
                  <a:srgbClr val="B2D31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1305457" y="6440768"/>
            <a:ext cx="281787" cy="272385"/>
          </a:xfrm>
          <a:prstGeom prst="rect">
            <a:avLst/>
          </a:prstGeom>
        </p:spPr>
        <p:txBody>
          <a:bodyPr lIns="49785" tIns="49785" rIns="49785" bIns="49785"/>
          <a:lstStyle>
            <a:lvl1pPr defTabSz="995689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0"/>
            <a:ext cx="12190401" cy="685958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Body Level One…"/>
          <p:cNvSpPr txBox="1"/>
          <p:nvPr>
            <p:ph type="body" sz="quarter" idx="1"/>
          </p:nvPr>
        </p:nvSpPr>
        <p:spPr>
          <a:xfrm>
            <a:off x="2645172" y="4466888"/>
            <a:ext cx="9053729" cy="547082"/>
          </a:xfrm>
          <a:prstGeom prst="rect">
            <a:avLst/>
          </a:prstGeom>
        </p:spPr>
        <p:txBody>
          <a:bodyPr lIns="49785" tIns="49785" rIns="49785" bIns="49785"/>
          <a:lstStyle>
            <a:lvl1pPr marL="0" indent="0" defTabSz="99568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9CA73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497844" defTabSz="99568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9CA73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995689" defTabSz="99568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9CA73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1493534" defTabSz="99568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9CA73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1991379" defTabSz="99568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9CA73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Title Text"/>
          <p:cNvSpPr txBox="1"/>
          <p:nvPr>
            <p:ph type="title"/>
          </p:nvPr>
        </p:nvSpPr>
        <p:spPr>
          <a:xfrm>
            <a:off x="2645172" y="3501802"/>
            <a:ext cx="9145017" cy="1008113"/>
          </a:xfrm>
          <a:prstGeom prst="rect">
            <a:avLst/>
          </a:prstGeom>
        </p:spPr>
        <p:txBody>
          <a:bodyPr lIns="49785" tIns="49785" rIns="49785" bIns="49785" anchor="t"/>
          <a:lstStyle>
            <a:lvl1pPr defTabSz="995689">
              <a:lnSpc>
                <a:spcPct val="100000"/>
              </a:lnSpc>
              <a:defRPr sz="5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1315131" y="6438275"/>
            <a:ext cx="272113" cy="277371"/>
          </a:xfrm>
          <a:prstGeom prst="rect">
            <a:avLst/>
          </a:prstGeom>
        </p:spPr>
        <p:txBody>
          <a:bodyPr lIns="49785" tIns="49785" rIns="49785" bIns="49785"/>
          <a:lstStyle>
            <a:lvl1pPr defTabSz="995689">
              <a:defRPr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4" y="1239"/>
            <a:ext cx="12190402" cy="685710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/>
          <p:nvPr>
            <p:ph type="title"/>
          </p:nvPr>
        </p:nvSpPr>
        <p:spPr>
          <a:xfrm>
            <a:off x="615870" y="189434"/>
            <a:ext cx="10971374" cy="798753"/>
          </a:xfrm>
          <a:prstGeom prst="rect">
            <a:avLst/>
          </a:prstGeom>
        </p:spPr>
        <p:txBody>
          <a:bodyPr lIns="49785" tIns="49785" rIns="49785" bIns="49785"/>
          <a:lstStyle>
            <a:lvl1pPr defTabSz="995689">
              <a:lnSpc>
                <a:spcPct val="100000"/>
              </a:lnSpc>
              <a:defRPr b="1" sz="4000">
                <a:solidFill>
                  <a:srgbClr val="7783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idx="1"/>
          </p:nvPr>
        </p:nvSpPr>
        <p:spPr>
          <a:xfrm>
            <a:off x="615870" y="1485578"/>
            <a:ext cx="10971374" cy="4824535"/>
          </a:xfrm>
          <a:prstGeom prst="rect">
            <a:avLst/>
          </a:prstGeom>
        </p:spPr>
        <p:txBody>
          <a:bodyPr lIns="49785" tIns="49785" rIns="49785" bIns="49785"/>
          <a:lstStyle>
            <a:lvl1pPr marL="373383" indent="-373383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373383" indent="124461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373383" indent="622306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373383" indent="1120151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73383" indent="1617996" defTabSz="99568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i="1" sz="2000">
                <a:solidFill>
                  <a:srgbClr val="0D0D0D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11315131" y="6474002"/>
            <a:ext cx="272113" cy="277371"/>
          </a:xfrm>
          <a:prstGeom prst="rect">
            <a:avLst/>
          </a:prstGeom>
        </p:spPr>
        <p:txBody>
          <a:bodyPr lIns="49785" tIns="49785" rIns="49785" bIns="49785"/>
          <a:lstStyle>
            <a:lvl1pPr defTabSz="995689">
              <a:defRPr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"/>
          <p:cNvSpPr/>
          <p:nvPr/>
        </p:nvSpPr>
        <p:spPr>
          <a:xfrm>
            <a:off x="2180" y="5176442"/>
            <a:ext cx="12474004" cy="169083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0" name="Rectangle"/>
          <p:cNvSpPr/>
          <p:nvPr/>
        </p:nvSpPr>
        <p:spPr>
          <a:xfrm>
            <a:off x="-7086" y="-5451"/>
            <a:ext cx="12206173" cy="33706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1" name="Rectangle"/>
          <p:cNvSpPr/>
          <p:nvPr/>
        </p:nvSpPr>
        <p:spPr>
          <a:xfrm>
            <a:off x="2308347" y="3370858"/>
            <a:ext cx="9862787" cy="1805169"/>
          </a:xfrm>
          <a:prstGeom prst="rect">
            <a:avLst/>
          </a:prstGeom>
          <a:solidFill>
            <a:srgbClr val="002D62"/>
          </a:solidFill>
          <a:ln w="190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2" name="부제목 7"/>
          <p:cNvSpPr txBox="1"/>
          <p:nvPr>
            <p:ph type="body" sz="quarter" idx="1"/>
          </p:nvPr>
        </p:nvSpPr>
        <p:spPr>
          <a:xfrm>
            <a:off x="2789069" y="4427644"/>
            <a:ext cx="9053730" cy="547082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Naina Middela and Nethra Middela</a:t>
            </a:r>
          </a:p>
        </p:txBody>
      </p:sp>
      <p:pic>
        <p:nvPicPr>
          <p:cNvPr id="173" name="1200px-Houston-Astros-Logo.svg.png" descr="1200px-Houston-Astros-Logo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7164" y="2719837"/>
            <a:ext cx="3075135" cy="307513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제목 6"/>
          <p:cNvSpPr txBox="1"/>
          <p:nvPr>
            <p:ph type="title"/>
          </p:nvPr>
        </p:nvSpPr>
        <p:spPr>
          <a:xfrm>
            <a:off x="2743425" y="3753348"/>
            <a:ext cx="9145017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Bidding on the Best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제목 1"/>
          <p:cNvSpPr txBox="1"/>
          <p:nvPr>
            <p:ph type="title"/>
          </p:nvPr>
        </p:nvSpPr>
        <p:spPr>
          <a:xfrm>
            <a:off x="615870" y="189434"/>
            <a:ext cx="10971374" cy="798753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08" name="내용 개체 틀 5"/>
          <p:cNvSpPr txBox="1"/>
          <p:nvPr>
            <p:ph type="body" idx="1"/>
          </p:nvPr>
        </p:nvSpPr>
        <p:spPr>
          <a:xfrm>
            <a:off x="615870" y="1485578"/>
            <a:ext cx="10971374" cy="4824535"/>
          </a:xfrm>
          <a:prstGeom prst="rect">
            <a:avLst/>
          </a:prstGeom>
        </p:spPr>
        <p:txBody>
          <a:bodyPr/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Other Factors</a:t>
            </a:r>
          </a:p>
          <a:p>
            <a:pPr lvl="1"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Position (pitcher, hitter, etc..)</a:t>
            </a:r>
          </a:p>
          <a:p>
            <a:pPr lvl="1"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Outstanding Players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hank You"/>
          <p:cNvSpPr txBox="1"/>
          <p:nvPr>
            <p:ph type="title"/>
          </p:nvPr>
        </p:nvSpPr>
        <p:spPr>
          <a:xfrm>
            <a:off x="257112" y="2789033"/>
            <a:ext cx="10971373" cy="3117815"/>
          </a:xfrm>
          <a:prstGeom prst="rect">
            <a:avLst/>
          </a:prstGeom>
        </p:spPr>
        <p:txBody>
          <a:bodyPr/>
          <a:lstStyle>
            <a:lvl1pPr>
              <a:defRPr sz="11900"/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제목 1"/>
          <p:cNvSpPr txBox="1"/>
          <p:nvPr>
            <p:ph type="title"/>
          </p:nvPr>
        </p:nvSpPr>
        <p:spPr>
          <a:xfrm>
            <a:off x="615870" y="189434"/>
            <a:ext cx="10971374" cy="798753"/>
          </a:xfrm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177" name="내용 개체 틀 5"/>
          <p:cNvSpPr txBox="1"/>
          <p:nvPr>
            <p:ph type="body" idx="1"/>
          </p:nvPr>
        </p:nvSpPr>
        <p:spPr>
          <a:xfrm>
            <a:off x="615870" y="1485578"/>
            <a:ext cx="10971374" cy="4824535"/>
          </a:xfrm>
          <a:prstGeom prst="rect">
            <a:avLst/>
          </a:prstGeom>
        </p:spPr>
        <p:txBody>
          <a:bodyPr/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Background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Expected Hits Per Season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Bidding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제목 1"/>
          <p:cNvSpPr txBox="1"/>
          <p:nvPr>
            <p:ph type="title"/>
          </p:nvPr>
        </p:nvSpPr>
        <p:spPr>
          <a:xfrm>
            <a:off x="615870" y="189434"/>
            <a:ext cx="10971374" cy="798753"/>
          </a:xfrm>
          <a:prstGeom prst="rect">
            <a:avLst/>
          </a:prstGeom>
        </p:spPr>
        <p:txBody>
          <a:bodyPr/>
          <a:lstStyle/>
          <a:p>
            <a:pPr/>
            <a:r>
              <a:t>Challenge</a:t>
            </a:r>
          </a:p>
        </p:txBody>
      </p:sp>
      <p:sp>
        <p:nvSpPr>
          <p:cNvPr id="180" name="내용 개체 틀 5"/>
          <p:cNvSpPr txBox="1"/>
          <p:nvPr>
            <p:ph type="body" idx="1"/>
          </p:nvPr>
        </p:nvSpPr>
        <p:spPr>
          <a:xfrm>
            <a:off x="615870" y="1485578"/>
            <a:ext cx="10971374" cy="4824535"/>
          </a:xfrm>
          <a:prstGeom prst="rect">
            <a:avLst/>
          </a:prstGeom>
        </p:spPr>
        <p:txBody>
          <a:bodyPr/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The Problem:</a:t>
            </a:r>
          </a:p>
          <a:p>
            <a:pPr lvl="1"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Maximize winning games</a:t>
            </a:r>
          </a:p>
          <a:p>
            <a:pPr lvl="1"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Predicting best players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The Goals:</a:t>
            </a:r>
          </a:p>
          <a:p>
            <a:pPr lvl="1"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Expected number of hits</a:t>
            </a:r>
          </a:p>
          <a:p>
            <a:pPr lvl="1"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Bidding on players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1"/>
          <p:cNvSpPr txBox="1"/>
          <p:nvPr>
            <p:ph type="title"/>
          </p:nvPr>
        </p:nvSpPr>
        <p:spPr>
          <a:xfrm>
            <a:off x="615870" y="189434"/>
            <a:ext cx="10971374" cy="798753"/>
          </a:xfrm>
          <a:prstGeom prst="rect">
            <a:avLst/>
          </a:prstGeom>
        </p:spPr>
        <p:txBody>
          <a:bodyPr/>
          <a:lstStyle/>
          <a:p>
            <a:pPr/>
            <a:r>
              <a:t>Expected Hits Per Season</a:t>
            </a:r>
          </a:p>
        </p:txBody>
      </p:sp>
      <p:sp>
        <p:nvSpPr>
          <p:cNvPr id="183" name="내용 개체 틀 5"/>
          <p:cNvSpPr txBox="1"/>
          <p:nvPr>
            <p:ph type="body" idx="1"/>
          </p:nvPr>
        </p:nvSpPr>
        <p:spPr>
          <a:xfrm>
            <a:off x="615870" y="1485578"/>
            <a:ext cx="10971374" cy="4824535"/>
          </a:xfrm>
          <a:prstGeom prst="rect">
            <a:avLst/>
          </a:prstGeom>
        </p:spPr>
        <p:txBody>
          <a:bodyPr/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Evaluating the Data</a:t>
            </a:r>
          </a:p>
          <a:p>
            <a:pPr lvl="1"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Condensed all seasons of 1 player by average value</a:t>
            </a:r>
          </a:p>
          <a:p>
            <a:pPr lvl="2" marL="11430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Babe Ruth  35, 400, 26, 2014</a:t>
            </a:r>
          </a:p>
          <a:p>
            <a:pPr lvl="2" marL="11430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Babe Ruth  36, 800, 27, 2015</a:t>
            </a:r>
          </a:p>
          <a:p>
            <a:pPr lvl="2" marL="11430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Babe Ruth  37, 600, 26, 2016</a:t>
            </a:r>
          </a:p>
          <a:p>
            <a:pPr lvl="1"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Final:</a:t>
            </a:r>
          </a:p>
          <a:p>
            <a:pPr lvl="2" marL="11430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Babe Ruth 36, 600, 26.3, —year—</a:t>
            </a:r>
          </a:p>
          <a:p>
            <a:pPr lvl="2" marL="11430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2700 players —&gt; avg stats of 543 players total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제목 1"/>
          <p:cNvSpPr txBox="1"/>
          <p:nvPr>
            <p:ph type="title"/>
          </p:nvPr>
        </p:nvSpPr>
        <p:spPr>
          <a:xfrm>
            <a:off x="615870" y="189434"/>
            <a:ext cx="10971374" cy="798753"/>
          </a:xfrm>
          <a:prstGeom prst="rect">
            <a:avLst/>
          </a:prstGeom>
        </p:spPr>
        <p:txBody>
          <a:bodyPr/>
          <a:lstStyle/>
          <a:p>
            <a:pPr/>
            <a:r>
              <a:t>Expected Hits Per Season</a:t>
            </a:r>
          </a:p>
        </p:txBody>
      </p:sp>
      <p:sp>
        <p:nvSpPr>
          <p:cNvPr id="186" name="내용 개체 틀 5"/>
          <p:cNvSpPr txBox="1"/>
          <p:nvPr>
            <p:ph type="body" idx="1"/>
          </p:nvPr>
        </p:nvSpPr>
        <p:spPr>
          <a:xfrm>
            <a:off x="615870" y="1485578"/>
            <a:ext cx="10971374" cy="4824535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lvl2pPr>
          </a:lstStyle>
          <a:p>
            <a:pPr/>
            <a:r>
              <a:t>Evaluating the Data</a:t>
            </a:r>
          </a:p>
          <a:p>
            <a:pPr lvl="1"/>
            <a:r>
              <a:t>Found expected hits per season of 150 free agency players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0797" y="2576585"/>
            <a:ext cx="6410406" cy="425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제목 1"/>
          <p:cNvSpPr txBox="1"/>
          <p:nvPr>
            <p:ph type="title"/>
          </p:nvPr>
        </p:nvSpPr>
        <p:spPr>
          <a:xfrm>
            <a:off x="615870" y="189434"/>
            <a:ext cx="10971374" cy="798753"/>
          </a:xfrm>
          <a:prstGeom prst="rect">
            <a:avLst/>
          </a:prstGeom>
        </p:spPr>
        <p:txBody>
          <a:bodyPr/>
          <a:lstStyle/>
          <a:p>
            <a:pPr/>
            <a:r>
              <a:t>Bidding Amount</a:t>
            </a:r>
          </a:p>
        </p:txBody>
      </p:sp>
      <p:sp>
        <p:nvSpPr>
          <p:cNvPr id="190" name="내용 개체 틀 5"/>
          <p:cNvSpPr txBox="1"/>
          <p:nvPr>
            <p:ph type="body" idx="1"/>
          </p:nvPr>
        </p:nvSpPr>
        <p:spPr>
          <a:xfrm>
            <a:off x="615870" y="1485578"/>
            <a:ext cx="10971374" cy="4824535"/>
          </a:xfrm>
          <a:prstGeom prst="rect">
            <a:avLst/>
          </a:prstGeom>
        </p:spPr>
        <p:txBody>
          <a:bodyPr/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Found top 15% of players ~ regardless of position</a:t>
            </a:r>
          </a:p>
          <a:p>
            <a:pPr lvl="1"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Selected bottom 5% players</a:t>
            </a:r>
          </a:p>
          <a:p>
            <a:pPr lvl="1"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Bid $20 each to top 10%-15%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Found top 30 players</a:t>
            </a:r>
          </a:p>
          <a:p>
            <a:pPr lvl="1" marL="685800" indent="-228600" defTabSz="9144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i="0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Aptos"/>
              </a:defRPr>
            </a:pPr>
            <a:r>
              <a:t>Bid $20 on last 10</a:t>
            </a:r>
          </a:p>
        </p:txBody>
      </p:sp>
      <p:pic>
        <p:nvPicPr>
          <p:cNvPr id="191" name="players_bid.png" descr="players_b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0619" y="2344732"/>
            <a:ext cx="5499370" cy="4167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astros_data.png" descr="astros_dat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338" y="1713896"/>
            <a:ext cx="5485118" cy="3785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layers_bid.png" descr="players_b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4455" y="1522828"/>
            <a:ext cx="5499371" cy="416794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제목 1"/>
          <p:cNvSpPr txBox="1"/>
          <p:nvPr>
            <p:ph type="title"/>
          </p:nvPr>
        </p:nvSpPr>
        <p:spPr>
          <a:xfrm>
            <a:off x="615870" y="189434"/>
            <a:ext cx="10971374" cy="798753"/>
          </a:xfrm>
          <a:prstGeom prst="rect">
            <a:avLst/>
          </a:prstGeom>
        </p:spPr>
        <p:txBody>
          <a:bodyPr/>
          <a:lstStyle/>
          <a:p>
            <a:pPr/>
            <a:r>
              <a:t>Replacing Players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1084" y="1287447"/>
            <a:ext cx="7289832" cy="547898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제목 1"/>
          <p:cNvSpPr txBox="1"/>
          <p:nvPr>
            <p:ph type="title"/>
          </p:nvPr>
        </p:nvSpPr>
        <p:spPr>
          <a:xfrm>
            <a:off x="615870" y="189434"/>
            <a:ext cx="10971374" cy="798753"/>
          </a:xfrm>
          <a:prstGeom prst="rect">
            <a:avLst/>
          </a:prstGeom>
        </p:spPr>
        <p:txBody>
          <a:bodyPr/>
          <a:lstStyle/>
          <a:p>
            <a:pPr/>
            <a:r>
              <a:t>Selecting Free Agency Players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7833" y="590266"/>
            <a:ext cx="6132968" cy="3658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6796" y="4166661"/>
            <a:ext cx="4818408" cy="287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444" y="644291"/>
            <a:ext cx="5909721" cy="355064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150 Players"/>
          <p:cNvSpPr txBox="1"/>
          <p:nvPr/>
        </p:nvSpPr>
        <p:spPr>
          <a:xfrm>
            <a:off x="549361" y="313313"/>
            <a:ext cx="13113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150 Players</a:t>
            </a:r>
          </a:p>
        </p:txBody>
      </p:sp>
      <p:sp>
        <p:nvSpPr>
          <p:cNvPr id="204" name="Top 30 Players"/>
          <p:cNvSpPr txBox="1"/>
          <p:nvPr/>
        </p:nvSpPr>
        <p:spPr>
          <a:xfrm>
            <a:off x="6458404" y="313313"/>
            <a:ext cx="16162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Top 30 Players</a:t>
            </a:r>
          </a:p>
        </p:txBody>
      </p:sp>
      <p:sp>
        <p:nvSpPr>
          <p:cNvPr id="205" name="Bottom 10 of Top 30,…"/>
          <p:cNvSpPr txBox="1"/>
          <p:nvPr/>
        </p:nvSpPr>
        <p:spPr>
          <a:xfrm>
            <a:off x="1242870" y="5156850"/>
            <a:ext cx="225605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Bottom 10 of Top 30,</a:t>
            </a:r>
          </a:p>
          <a:p>
            <a:pPr/>
            <a:r>
              <a:t>Receiving $20 each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